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Fira Sans ExtraBold"/>
      <p:bold r:id="rId36"/>
      <p:boldItalic r:id="rId37"/>
    </p:embeddedFont>
    <p:embeddedFont>
      <p:font typeface="Fira Sans"/>
      <p:regular r:id="rId38"/>
      <p:bold r:id="rId39"/>
      <p:italic r:id="rId40"/>
      <p:boldItalic r:id="rId41"/>
    </p:embeddedFont>
    <p:embeddedFont>
      <p:font typeface="Fira Code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Yuşah Yağız Öztür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italic.fntdata"/><Relationship Id="rId20" Type="http://schemas.openxmlformats.org/officeDocument/2006/relationships/slide" Target="slides/slide15.xml"/><Relationship Id="rId42" Type="http://schemas.openxmlformats.org/officeDocument/2006/relationships/font" Target="fonts/FiraCode-regular.fntdata"/><Relationship Id="rId41" Type="http://schemas.openxmlformats.org/officeDocument/2006/relationships/font" Target="fonts/Fira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FiraCode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FiraSans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Bold-bold.fntdata"/><Relationship Id="rId17" Type="http://schemas.openxmlformats.org/officeDocument/2006/relationships/slide" Target="slides/slide12.xml"/><Relationship Id="rId39" Type="http://schemas.openxmlformats.org/officeDocument/2006/relationships/font" Target="fonts/FiraSans-bold.fntdata"/><Relationship Id="rId16" Type="http://schemas.openxmlformats.org/officeDocument/2006/relationships/slide" Target="slides/slide11.xml"/><Relationship Id="rId38" Type="http://schemas.openxmlformats.org/officeDocument/2006/relationships/font" Target="fonts/Fira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9-30T13:48:09.087">
    <p:pos x="6000" y="0"/>
    <p:text>Cilt yerine ne yazılabilir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4bf81ce2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4bf81ce2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0a82af1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0a82af1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36092cc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36092cc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36092cce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36092cce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36092cce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36092cce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4bf81ce2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4bf81ce2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4bf81ce2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4bf81ce2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1c24d8db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1c24d8db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4bf81ce2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4bf81ce2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4bf81ce2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4bf81ce2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9a306925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9a306925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0cf1baf9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0cf1baf9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007b6181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007b6181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1c24d8db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1c24d8db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36092cce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36092cce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c24d8db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c24d8db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1c24d8db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1c24d8db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007b6181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007b6181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1c24d8db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1c24d8db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007b6181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007b6181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c24d8db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1c24d8db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9a30692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9a30692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007b6181b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007b6181b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9a306925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e9a306925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9a306925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9a30692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9da120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79da120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204348d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204348d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36092cc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36092cc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0a3f480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0a3f480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"/>
              <a:buNone/>
              <a:defRPr sz="2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●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○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■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●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○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■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●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○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■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73725" y="105399"/>
            <a:ext cx="1147424" cy="4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4928400"/>
            <a:ext cx="9144000" cy="2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2642400" y="4835850"/>
            <a:ext cx="38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globalaihub.com</a:t>
            </a:r>
            <a:endParaRPr sz="1300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12393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6000"/>
              <a:t>Data Visualization Course 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 Types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83750"/>
            <a:ext cx="33225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Numerical Data Type: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Integer</a:t>
            </a:r>
            <a:r>
              <a:rPr lang="tr"/>
              <a:t>:</a:t>
            </a:r>
            <a:r>
              <a:rPr lang="tr">
                <a:highlight>
                  <a:schemeClr val="lt1"/>
                </a:highlight>
              </a:rPr>
              <a:t> </a:t>
            </a:r>
            <a:r>
              <a:rPr lang="tr" sz="12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whole-valued positive, negative number or 0 (without fraction)</a:t>
            </a:r>
            <a:endParaRPr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Float</a:t>
            </a:r>
            <a:r>
              <a:rPr lang="tr"/>
              <a:t>: Floating point values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/>
              <a:t>Categorical Data Type: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Nominal</a:t>
            </a:r>
            <a:r>
              <a:rPr lang="tr"/>
              <a:t>: Unordered tags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Ordinal</a:t>
            </a:r>
            <a:r>
              <a:rPr lang="tr"/>
              <a:t>: Ordered tags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Boolean</a:t>
            </a:r>
            <a:r>
              <a:rPr lang="tr"/>
              <a:t>: True and False values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275" y="1259625"/>
            <a:ext cx="4408200" cy="2624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6000"/>
              <a:t>Visualization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6000"/>
              <a:t>Types</a:t>
            </a:r>
            <a:endParaRPr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Line Plot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4441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The line plot is mainly used to show the relationship </a:t>
            </a:r>
            <a:r>
              <a:rPr lang="tr">
                <a:highlight>
                  <a:srgbClr val="FF9900"/>
                </a:highlight>
              </a:rPr>
              <a:t>between two sets</a:t>
            </a:r>
            <a:r>
              <a:rPr lang="tr"/>
              <a:t> of numerical values. Generally, it is appropriate to show an </a:t>
            </a:r>
            <a:r>
              <a:rPr lang="tr">
                <a:highlight>
                  <a:srgbClr val="FF9900"/>
                </a:highlight>
              </a:rPr>
              <a:t>increasing or decreasing</a:t>
            </a:r>
            <a:r>
              <a:rPr lang="tr"/>
              <a:t> trend between two dependent variables.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9600"/>
          <a:stretch/>
        </p:blipFill>
        <p:spPr>
          <a:xfrm>
            <a:off x="3949225" y="1985575"/>
            <a:ext cx="4677925" cy="24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311700" y="1824400"/>
            <a:ext cx="33957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tr" sz="1200">
                <a:solidFill>
                  <a:schemeClr val="dk2"/>
                </a:solidFill>
                <a:latin typeface="Century"/>
                <a:ea typeface="Century"/>
                <a:cs typeface="Century"/>
                <a:sym typeface="Century"/>
              </a:rPr>
              <a:t>For example, if you want to see how the weather has changed over a 24-hour period, you can use a line plot with hourly information on the x-axis and weather in degrees on the y-axis.</a:t>
            </a:r>
            <a:endParaRPr i="1" sz="1200">
              <a:solidFill>
                <a:schemeClr val="dk2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Makes it easy to scan information quickly to understand trends in data</a:t>
            </a:r>
            <a:endParaRPr sz="12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Line Plot Application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13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Line plots are useful for presenting </a:t>
            </a:r>
            <a:r>
              <a:rPr lang="tr">
                <a:highlight>
                  <a:srgbClr val="FF9900"/>
                </a:highlight>
              </a:rPr>
              <a:t>time series</a:t>
            </a:r>
            <a:r>
              <a:rPr lang="tr"/>
              <a:t> data as well as any series data where there is a sequence between observations.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300">
                <a:solidFill>
                  <a:schemeClr val="dk2"/>
                </a:solidFill>
              </a:rPr>
              <a:t>The following example creates an array of 100 floating point values as the x-axis as observations on the y-axis and a sine wave as a function of the x-axis. Results are plotted as a line plot.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25" y="2596725"/>
            <a:ext cx="3704925" cy="19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675" y="2596725"/>
            <a:ext cx="2577006" cy="193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Incorrect Displays</a:t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5453850" y="1457275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entury"/>
                <a:ea typeface="Century"/>
                <a:cs typeface="Century"/>
                <a:sym typeface="Century"/>
              </a:rPr>
              <a:t>Smooth and Clean Axes</a:t>
            </a:r>
            <a:endParaRPr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9728" l="3799" r="0" t="7048"/>
          <a:stretch/>
        </p:blipFill>
        <p:spPr>
          <a:xfrm>
            <a:off x="4647288" y="1941675"/>
            <a:ext cx="4185023" cy="219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4">
            <a:alphaModFix/>
          </a:blip>
          <a:srcRect b="6469" l="0" r="0" t="6460"/>
          <a:stretch/>
        </p:blipFill>
        <p:spPr>
          <a:xfrm>
            <a:off x="311688" y="1934475"/>
            <a:ext cx="4185023" cy="220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1118250" y="1457275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entury"/>
                <a:ea typeface="Century"/>
                <a:cs typeface="Century"/>
                <a:sym typeface="Century"/>
              </a:rPr>
              <a:t>Adding Unnecessary Text</a:t>
            </a:r>
            <a:endParaRPr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Scatter Plot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449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A Scatterplot is mainly used to plot the relationship between </a:t>
            </a:r>
            <a:r>
              <a:rPr lang="tr">
                <a:highlight>
                  <a:srgbClr val="FF9900"/>
                </a:highlight>
              </a:rPr>
              <a:t>two numerical</a:t>
            </a:r>
            <a:r>
              <a:rPr lang="tr"/>
              <a:t> groups in the form of scattered points.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Each point on the graph is shown to represent a single observation: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The x-axis represents a feature of the sample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Y axis represents a different feature of the same sample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tr">
                <a:solidFill>
                  <a:schemeClr val="dk2"/>
                </a:solidFill>
              </a:rPr>
              <a:t>Scatter plots are useful for showing the relationship or correlation between two variables.</a:t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600" y="1068600"/>
            <a:ext cx="3648950" cy="361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Scatter</a:t>
            </a:r>
            <a:r>
              <a:rPr lang="tr"/>
              <a:t> Plot Application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The following example creates two related data samples. The first is a sample of random numbers from a standard distribution. The second depends on the first by adding a second random value to the value of the first measure. The image on the left shows the correlation and distribution graph of these two variables.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725" y="2302725"/>
            <a:ext cx="3380883" cy="19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525" y="2104425"/>
            <a:ext cx="3105800" cy="23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80364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Overplotting</a:t>
            </a:r>
            <a:r>
              <a:rPr lang="tr"/>
              <a:t> is the most common error when the data size is high.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Scatter Plot Possible Errors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0" l="0" r="0" t="6568"/>
          <a:stretch/>
        </p:blipFill>
        <p:spPr>
          <a:xfrm>
            <a:off x="2969475" y="1642950"/>
            <a:ext cx="3205050" cy="30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Bar Plot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099450"/>
            <a:ext cx="5006400" cy="3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The bar graph can display sum, mean, median, etc. It is used to plot the relationship between unique values in a </a:t>
            </a:r>
            <a:r>
              <a:rPr lang="tr">
                <a:highlight>
                  <a:srgbClr val="FF9900"/>
                </a:highlight>
              </a:rPr>
              <a:t>grouped categorical</a:t>
            </a:r>
            <a:r>
              <a:rPr lang="tr"/>
              <a:t> column.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Categorical values are transmitted as the x-axis, and the corresponding aggregated numeric values are transmitted on the y-axis.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Used to compare data from different category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One axis of the chart shows the specific categories being compared and the other axis represents a measured value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The bar chart should not be confused with the histogram! Box Plots are used for categorical values, while histograms are used for continuous values.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100" y="1503525"/>
            <a:ext cx="3569925" cy="237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Bar Plot Possible Errors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11734" r="17573" t="0"/>
          <a:stretch/>
        </p:blipFill>
        <p:spPr>
          <a:xfrm>
            <a:off x="983575" y="1883175"/>
            <a:ext cx="2291551" cy="1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4">
            <a:alphaModFix/>
          </a:blip>
          <a:srcRect b="0" l="6441" r="17949" t="0"/>
          <a:stretch/>
        </p:blipFill>
        <p:spPr>
          <a:xfrm>
            <a:off x="885800" y="3376175"/>
            <a:ext cx="2487076" cy="142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075" y="1883175"/>
            <a:ext cx="3098924" cy="12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0613" y="3397850"/>
            <a:ext cx="3073381" cy="12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781138" y="1250350"/>
            <a:ext cx="26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u="sng">
                <a:latin typeface="Century"/>
                <a:ea typeface="Century"/>
                <a:cs typeface="Century"/>
                <a:sym typeface="Century"/>
              </a:rPr>
              <a:t>Location of tags</a:t>
            </a:r>
            <a:endParaRPr b="1" u="sng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5066325" y="1250350"/>
            <a:ext cx="26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u="sng">
                <a:latin typeface="Century"/>
                <a:ea typeface="Century"/>
                <a:cs typeface="Century"/>
                <a:sym typeface="Century"/>
              </a:rPr>
              <a:t>Bidirectional graphics</a:t>
            </a:r>
            <a:endParaRPr b="1" u="sng"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Before the Course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Upon completion of this course, you will have acquired general knowledge that can form the basis for entry-level data visualization and data analysis.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Since the specific topics are difficult to understand and it will not be easy for the person to settle the logic during the lesson, a lot of individual practice is required.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Slides will be explained with images rather than text. That is why it is </a:t>
            </a:r>
            <a:r>
              <a:rPr b="1" lang="tr"/>
              <a:t>extremely important</a:t>
            </a:r>
            <a:r>
              <a:rPr lang="tr"/>
              <a:t> to take notes during the lesson.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Since the titles are sufficient for basic level algorithms, the titles should be researched, and research should be done on sites that contain plenty of practice and theoretical information.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 u="sng">
                <a:solidFill>
                  <a:srgbClr val="212529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Code Example</a:t>
            </a:r>
            <a:endParaRPr b="1" sz="1500" u="sng">
              <a:solidFill>
                <a:srgbClr val="21252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21252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tips = sns.load_dataset(</a:t>
            </a:r>
            <a:r>
              <a:rPr lang="tr" sz="1500">
                <a:solidFill>
                  <a:srgbClr val="483D8B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"tips"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500"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tips.head()</a:t>
            </a:r>
            <a:endParaRPr sz="1500"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tips.describe().T</a:t>
            </a:r>
            <a:endParaRPr sz="1500"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sns.barplot(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483D8B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"day"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sz="1500">
              <a:solidFill>
                <a:srgbClr val="66CC66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483D8B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"total_bill"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tips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5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Bar Plot Application</a:t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075" y="1251625"/>
            <a:ext cx="3961349" cy="26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Histogram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11700" y="1152475"/>
            <a:ext cx="450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Histograms are mainly used to display the data distribution for a numeric list of items.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It is a data visualization chart that shows the distribution of data over a </a:t>
            </a:r>
            <a:r>
              <a:rPr lang="tr">
                <a:highlight>
                  <a:srgbClr val="FF9900"/>
                </a:highlight>
              </a:rPr>
              <a:t>continuous</a:t>
            </a:r>
            <a:r>
              <a:rPr lang="tr"/>
              <a:t> interval or a given time period.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The continuous variable shown on the x-axis is divided into discrete ranges, and the number of data you have in that discrete range determines the height of the bar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Histograms give an estimate of where the values are concentrated, what the extremes are, and whether there are any gaps or unusual values in the dataset.</a:t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538" y="3324450"/>
            <a:ext cx="3583049" cy="116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006" y="1161300"/>
            <a:ext cx="3030108" cy="201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11700" y="1152475"/>
            <a:ext cx="476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 u="sng">
                <a:solidFill>
                  <a:srgbClr val="212529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Kod Örneği</a:t>
            </a:r>
            <a:endParaRPr b="1" sz="1500" u="sng">
              <a:solidFill>
                <a:srgbClr val="21252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21252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penguins 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 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sns.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load_dataset(</a:t>
            </a:r>
            <a:r>
              <a:rPr lang="tr" sz="1500">
                <a:solidFill>
                  <a:srgbClr val="483D8B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"penguins"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penguins.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head()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penguins.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describe()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T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sns.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histplot(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penguins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sz="1500">
              <a:solidFill>
                <a:srgbClr val="66CC66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            x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483D8B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"flipper_length_mm"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500"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Histogram</a:t>
            </a:r>
            <a:r>
              <a:rPr lang="tr"/>
              <a:t> Application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194" y="1309925"/>
            <a:ext cx="3786383" cy="25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Pie Charts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Pie charts, as the name suggests, show the percentage distribution of values in a categorical column.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The relationship between parts of a whole can be seen clearly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Parts of the graph are proportional to the fraction of the whole in each category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775" y="1149700"/>
            <a:ext cx="4267203" cy="284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Pie Charts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152475"/>
            <a:ext cx="387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Common mistakes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tr">
                <a:solidFill>
                  <a:srgbClr val="252525"/>
                </a:solidFill>
              </a:rPr>
              <a:t>Several pie charts should not be compared</a:t>
            </a:r>
            <a:endParaRPr>
              <a:solidFill>
                <a:srgbClr val="25252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Char char="●"/>
            </a:pPr>
            <a:r>
              <a:rPr lang="tr">
                <a:solidFill>
                  <a:srgbClr val="252525"/>
                </a:solidFill>
              </a:rPr>
              <a:t>If the ratio is shown on the chart, the sum of the odds must be 100</a:t>
            </a:r>
            <a:endParaRPr b="1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252525"/>
                </a:solidFill>
              </a:rPr>
              <a:t>Writing a description for each slice: </a:t>
            </a:r>
            <a:r>
              <a:rPr lang="tr">
                <a:solidFill>
                  <a:srgbClr val="252525"/>
                </a:solidFill>
              </a:rPr>
              <a:t>Descriptions; should be brief and concise, in one or a few words</a:t>
            </a:r>
            <a:endParaRPr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750" y="1197500"/>
            <a:ext cx="4538975" cy="29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 u="sng">
                <a:solidFill>
                  <a:srgbClr val="212529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Code Example</a:t>
            </a:r>
            <a:endParaRPr b="1" sz="1500" u="sng">
              <a:solidFill>
                <a:srgbClr val="21252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21252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FF77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matplotlib.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pyplot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lang="tr" sz="1500">
                <a:solidFill>
                  <a:srgbClr val="FF77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plt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FF77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numpy </a:t>
            </a:r>
            <a:r>
              <a:rPr b="1" lang="tr" sz="1500">
                <a:solidFill>
                  <a:srgbClr val="FF77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np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y 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np.</a:t>
            </a:r>
            <a:r>
              <a:rPr lang="tr" sz="1500">
                <a:solidFill>
                  <a:srgbClr val="DC143C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array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([</a:t>
            </a:r>
            <a:r>
              <a:rPr lang="tr" sz="1500">
                <a:solidFill>
                  <a:srgbClr val="FF45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35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tr" sz="1500">
                <a:solidFill>
                  <a:srgbClr val="FF45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25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tr" sz="1500">
                <a:solidFill>
                  <a:srgbClr val="FF45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25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tr" sz="1500">
                <a:solidFill>
                  <a:srgbClr val="FF45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15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])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labels 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tr" sz="1500">
                <a:solidFill>
                  <a:srgbClr val="483D8B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"Apples"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tr" sz="1500">
                <a:solidFill>
                  <a:srgbClr val="483D8B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"Bananas"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           </a:t>
            </a:r>
            <a:r>
              <a:rPr lang="tr" sz="1500">
                <a:solidFill>
                  <a:srgbClr val="483D8B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"Cherries"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tr" sz="1500">
                <a:solidFill>
                  <a:srgbClr val="483D8B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"Dates"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plt.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pie(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labels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labels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plt.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show()</a:t>
            </a:r>
            <a:endParaRPr sz="1500"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Pie</a:t>
            </a:r>
            <a:r>
              <a:rPr lang="tr"/>
              <a:t> Chart Application</a:t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 rotWithShape="1">
          <a:blip r:embed="rId3">
            <a:alphaModFix/>
          </a:blip>
          <a:srcRect b="0" l="11178" r="14500" t="0"/>
          <a:stretch/>
        </p:blipFill>
        <p:spPr>
          <a:xfrm>
            <a:off x="5016675" y="1149700"/>
            <a:ext cx="3171425" cy="28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Heatmap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 graphical representation of data using colors to visualize the value of the matrix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Brighter colors are used to represent more common values or higher efficacy, and darker colors are preferred to represent less common or efficacy values.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It is often used in </a:t>
            </a:r>
            <a:r>
              <a:rPr lang="tr">
                <a:highlight>
                  <a:srgbClr val="FF9900"/>
                </a:highlight>
              </a:rPr>
              <a:t>correlation maps</a:t>
            </a:r>
            <a:r>
              <a:rPr lang="tr"/>
              <a:t> or </a:t>
            </a:r>
            <a:r>
              <a:rPr lang="tr">
                <a:highlight>
                  <a:srgbClr val="FF9900"/>
                </a:highlight>
              </a:rPr>
              <a:t>complexity matrices</a:t>
            </a:r>
            <a:r>
              <a:rPr lang="tr"/>
              <a:t>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49700"/>
            <a:ext cx="4267203" cy="284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1152475"/>
            <a:ext cx="442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 u="sng">
                <a:solidFill>
                  <a:srgbClr val="212529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Code Example</a:t>
            </a:r>
            <a:endParaRPr b="1" sz="1500" u="sng">
              <a:solidFill>
                <a:srgbClr val="21252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21252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FF77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numpy </a:t>
            </a:r>
            <a:r>
              <a:rPr b="1" lang="tr" sz="1500">
                <a:solidFill>
                  <a:srgbClr val="FF77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np 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np.</a:t>
            </a:r>
            <a:r>
              <a:rPr lang="tr" sz="1500">
                <a:solidFill>
                  <a:srgbClr val="DC143C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random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seed(</a:t>
            </a:r>
            <a:r>
              <a:rPr lang="tr" sz="1500">
                <a:solidFill>
                  <a:srgbClr val="FF45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uniform_data 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np.</a:t>
            </a:r>
            <a:r>
              <a:rPr lang="tr" sz="1500">
                <a:solidFill>
                  <a:srgbClr val="DC143C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random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rand(</a:t>
            </a:r>
            <a:r>
              <a:rPr lang="tr" sz="1500">
                <a:solidFill>
                  <a:srgbClr val="FF45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tr" sz="1500">
                <a:solidFill>
                  <a:srgbClr val="FF4500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12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ax 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sns.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heatmap(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uniform_data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500"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2125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5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Heatmap</a:t>
            </a:r>
            <a:r>
              <a:rPr lang="tr"/>
              <a:t> Application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800" y="1203275"/>
            <a:ext cx="4106399" cy="2736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Box Plot</a:t>
            </a:r>
            <a:endParaRPr/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00" y="1152475"/>
            <a:ext cx="426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It is usually a visual representation of showing a data distribution among groups.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The simplest Box plot plots show the entire range of variation from minimum to maximum, the range of possible variation, and outliers.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Box plot consists of five parts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Minimum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First quarter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Median (second quartile)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Third quarter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Maximum</a:t>
            </a:r>
            <a:endParaRPr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988" y="1092725"/>
            <a:ext cx="4267203" cy="213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188" y="3431350"/>
            <a:ext cx="2554824" cy="6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 u="sng">
                <a:solidFill>
                  <a:srgbClr val="212529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Code Example</a:t>
            </a:r>
            <a:endParaRPr b="1" sz="1500" u="sng">
              <a:solidFill>
                <a:srgbClr val="21252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212529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tips 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 sns.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load_dataset(</a:t>
            </a:r>
            <a:r>
              <a:rPr lang="tr" sz="1500">
                <a:solidFill>
                  <a:srgbClr val="483D8B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"tips"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500"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tips.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head()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tips.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describe()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T</a:t>
            </a:r>
            <a:endParaRPr sz="1500"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sns.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boxplot(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x</a:t>
            </a:r>
            <a:r>
              <a:rPr lang="tr" sz="1500">
                <a:solidFill>
                  <a:srgbClr val="66CC66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tips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tr" sz="1500">
                <a:solidFill>
                  <a:srgbClr val="483D8B"/>
                </a:solidFill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"total_bill"</a:t>
            </a:r>
            <a:r>
              <a:rPr lang="tr" sz="1500">
                <a:highlight>
                  <a:srgbClr val="FFFFFF"/>
                </a:highlight>
                <a:latin typeface="Fira Code"/>
                <a:ea typeface="Fira Code"/>
                <a:cs typeface="Fira Code"/>
                <a:sym typeface="Fira Code"/>
              </a:rPr>
              <a:t>])</a:t>
            </a:r>
            <a:endParaRPr sz="1500"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Box Plot Application</a:t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200" y="1149700"/>
            <a:ext cx="4267203" cy="284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What Will You Learn In This Course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41275" y="1159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tr"/>
              <a:t>What is data, how does it affect our lives?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tr"/>
              <a:t>What are the requirements and additional capabilities for Data Visualization?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tr">
                <a:highlight>
                  <a:srgbClr val="A4C2F4"/>
                </a:highlight>
              </a:rPr>
              <a:t>Python’da</a:t>
            </a:r>
            <a:r>
              <a:rPr lang="tr"/>
              <a:t> En Popüler Veri Görselleştirme Kütüphaneleri ve Teknikleri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tr"/>
              <a:t>Most Popular Types of Data Visualization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tr"/>
              <a:t>Simple and almost one-line practical examples for each visualization type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tr">
                <a:highlight>
                  <a:schemeClr val="accent4"/>
                </a:highlight>
              </a:rPr>
              <a:t>An end-to-end project that shows the process from reading data to PDF report!</a:t>
            </a:r>
            <a:endParaRPr>
              <a:highlight>
                <a:schemeClr val="accent4"/>
              </a:highlight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99" y="3542838"/>
            <a:ext cx="2456251" cy="74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688" y="3464775"/>
            <a:ext cx="2226624" cy="8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29820" l="9813" r="10403" t="33875"/>
          <a:stretch/>
        </p:blipFill>
        <p:spPr>
          <a:xfrm>
            <a:off x="6325463" y="3698925"/>
            <a:ext cx="1998873" cy="4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</a:t>
            </a:r>
            <a:r>
              <a:rPr lang="tr"/>
              <a:t>nd-to-End Applied </a:t>
            </a:r>
            <a:br>
              <a:rPr lang="tr"/>
            </a:br>
            <a:r>
              <a:rPr lang="tr"/>
              <a:t>Data Visualization Project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1376706" y="1274406"/>
            <a:ext cx="63906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"/>
              <a:buNone/>
            </a:pPr>
            <a:r>
              <a:rPr lang="tr"/>
              <a:t>Mert Çobanov</a:t>
            </a:r>
            <a:endParaRPr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2917951" y="3706247"/>
            <a:ext cx="33081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tr" sz="1400"/>
              <a:t>Github: </a:t>
            </a:r>
            <a:r>
              <a:rPr lang="tr" sz="1400"/>
              <a:t>cobanov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tr" sz="1400"/>
              <a:t>Linkedin: </a:t>
            </a:r>
            <a:r>
              <a:rPr lang="tr" sz="1400"/>
              <a:t>mertcobanoglu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tr" sz="1400"/>
              <a:t>Twitter: </a:t>
            </a:r>
            <a:r>
              <a:rPr lang="tr" sz="1400"/>
              <a:t>mertcobanov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Kaynaklar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84975" y="3468121"/>
            <a:ext cx="26151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tr"/>
              <a:t>Python Data Science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tr"/>
              <a:t>Handbook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tr"/>
              <a:t>Jake VanderPlas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3292650" y="3468124"/>
            <a:ext cx="2558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Century"/>
                <a:ea typeface="Century"/>
                <a:cs typeface="Century"/>
                <a:sym typeface="Century"/>
              </a:rPr>
              <a:t>Hands-on Machine Learning with Scikit-Learn, Keras &amp; TensorFlow</a:t>
            </a:r>
            <a:endParaRPr b="1"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Century"/>
                <a:ea typeface="Century"/>
                <a:cs typeface="Century"/>
                <a:sym typeface="Century"/>
              </a:rPr>
              <a:t>Aurelien Geron</a:t>
            </a:r>
            <a:endParaRPr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851347" y="3468116"/>
            <a:ext cx="266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Stanford University</a:t>
            </a:r>
            <a:endParaRPr b="1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stanford.edu/~shervine/</a:t>
            </a:r>
            <a:endParaRPr b="1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Shervine Amidi</a:t>
            </a:r>
            <a:endParaRPr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350" y="1496826"/>
            <a:ext cx="2664000" cy="17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600" y="1250775"/>
            <a:ext cx="1512425" cy="198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316" y="1250772"/>
            <a:ext cx="1512426" cy="198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Tukey 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554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John Tukey is one of the biggest names in statistics and is also the inventor of Exploratory Data Analysis (EDA).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Tukey has contributed to various fields of engineering, mathematics, statistics and science. Most of these are recorded in the Collected Works, volumes of which began to be published in 1984.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Time Series (2 cilt??)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Philosophy and Principles of Data Analysis (2 cilt)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Graphics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More Mathematics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Factorial and ANOVA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Multiple Comparisons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596" y="1339475"/>
            <a:ext cx="2650276" cy="31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What is Data?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>
                <a:highlight>
                  <a:schemeClr val="lt1"/>
                </a:highlight>
              </a:rPr>
              <a:t>It is the gathering of information for easy analysis and recording with configuration.</a:t>
            </a:r>
            <a:endParaRPr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>
                <a:highlight>
                  <a:schemeClr val="lt1"/>
                </a:highlight>
              </a:rPr>
              <a:t>One or more clusters of information. </a:t>
            </a:r>
            <a:endParaRPr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>
                <a:highlight>
                  <a:schemeClr val="lt1"/>
                </a:highlight>
              </a:rPr>
              <a:t>It is usually obtained through research, observation, experiment, census, measurement.</a:t>
            </a:r>
            <a:endParaRPr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>
                <a:highlight>
                  <a:schemeClr val="lt1"/>
                </a:highlight>
              </a:rPr>
              <a:t>Age, name, phone number, the result of a sum, or the average age of the class are data.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0" t="10626"/>
          <a:stretch/>
        </p:blipFill>
        <p:spPr>
          <a:xfrm>
            <a:off x="4572000" y="1141537"/>
            <a:ext cx="4267200" cy="286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What is Data Visualization?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56100" y="1152475"/>
            <a:ext cx="8520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Data visualization is one of the key skills in applied statistics and machine learning that focuses on quantitative descriptions and predictions of data.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150" y="1991138"/>
            <a:ext cx="4119952" cy="21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311700" y="1739675"/>
            <a:ext cx="40338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While exploring a dataset, it is intended to observe the following:</a:t>
            </a:r>
            <a:endParaRPr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●"/>
            </a:pPr>
            <a:r>
              <a:rPr lang="tr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Patterns</a:t>
            </a:r>
            <a:endParaRPr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●"/>
            </a:pPr>
            <a:r>
              <a:rPr lang="tr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Outliers</a:t>
            </a:r>
            <a:endParaRPr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●"/>
            </a:pPr>
            <a:r>
              <a:rPr lang="tr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Trends</a:t>
            </a:r>
            <a:endParaRPr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●"/>
            </a:pPr>
            <a:r>
              <a:rPr lang="tr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Distributions</a:t>
            </a:r>
            <a:endParaRPr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Data visualization is used to express and simply show relationships.</a:t>
            </a:r>
            <a:endParaRPr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You can quickly gain a qualitative understanding of most data you encounter.</a:t>
            </a:r>
            <a:endParaRPr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Advantages of Data Visualization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52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tr"/>
              <a:t>Better Analysis: </a:t>
            </a:r>
            <a:r>
              <a:rPr lang="tr"/>
              <a:t>Highly effective in examining overlooked elements, trends, and distributions in data tables.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tr"/>
              <a:t>Quick Action: </a:t>
            </a:r>
            <a:r>
              <a:rPr lang="tr"/>
              <a:t>Data visualizations allow rapid interpretation of data.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tr"/>
              <a:t>Identifying Patterns: </a:t>
            </a:r>
            <a:r>
              <a:rPr lang="tr"/>
              <a:t>Large amounts of complex data, when visualized, can facilitate insights and allow relationships between data to be found.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tr"/>
              <a:t>Finding Errors: </a:t>
            </a:r>
            <a:r>
              <a:rPr lang="tr"/>
              <a:t>Visualizing helps you quickly identify errors in data. If the data tends to contain false samples, it can be quickly identified by visualization.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575" y="940100"/>
            <a:ext cx="3244201" cy="3263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